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94" r:id="rId5"/>
    <p:sldId id="291" r:id="rId6"/>
    <p:sldId id="289" r:id="rId7"/>
    <p:sldId id="270" r:id="rId8"/>
    <p:sldId id="273" r:id="rId9"/>
    <p:sldId id="269" r:id="rId10"/>
    <p:sldId id="267" r:id="rId11"/>
    <p:sldId id="268" r:id="rId12"/>
    <p:sldId id="272" r:id="rId13"/>
    <p:sldId id="257" r:id="rId14"/>
    <p:sldId id="261" r:id="rId15"/>
    <p:sldId id="262" r:id="rId16"/>
    <p:sldId id="263" r:id="rId17"/>
    <p:sldId id="264" r:id="rId18"/>
    <p:sldId id="265" r:id="rId19"/>
    <p:sldId id="293" r:id="rId20"/>
    <p:sldId id="287" r:id="rId21"/>
    <p:sldId id="284" r:id="rId22"/>
    <p:sldId id="286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浩 秦" initials="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9"/>
  </p:normalViewPr>
  <p:slideViewPr>
    <p:cSldViewPr snapToGrid="0" snapToObjects="1">
      <p:cViewPr varScale="1">
        <p:scale>
          <a:sx n="93" d="100"/>
          <a:sy n="93" d="100"/>
        </p:scale>
        <p:origin x="264" y="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4C395-B726-1045-A7C3-D7CAAA7AF26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11D4-99B6-E641-AF46-91D6A69196B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77"/>
              </a:rPr>
              <a:t>Yelp Pizza Restaurants’ Review Analysis</a:t>
            </a:r>
            <a:endParaRPr lang="en-US" dirty="0">
              <a:latin typeface="Lato" panose="020F0502020204030203" pitchFamily="34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i="1" dirty="0">
                <a:latin typeface="Lato" panose="020F0502020204030203" pitchFamily="34" charset="77"/>
              </a:rPr>
              <a:t>Group2</a:t>
            </a:r>
          </a:p>
          <a:p>
            <a:r>
              <a:rPr lang="en-US" dirty="0"/>
              <a:t> </a:t>
            </a:r>
            <a:r>
              <a:rPr lang="en-US" sz="2800" i="1" dirty="0" err="1">
                <a:latin typeface="Lato" panose="020F0502020204030203" pitchFamily="34" charset="77"/>
              </a:rPr>
              <a:t>Jiacheng</a:t>
            </a:r>
            <a:r>
              <a:rPr lang="en-US" sz="2800" i="1" dirty="0">
                <a:latin typeface="Lato" panose="020F0502020204030203" pitchFamily="34" charset="77"/>
              </a:rPr>
              <a:t> </a:t>
            </a:r>
            <a:r>
              <a:rPr lang="en-US" sz="2800" i="1" dirty="0" err="1">
                <a:latin typeface="Lato" panose="020F0502020204030203" pitchFamily="34" charset="77"/>
              </a:rPr>
              <a:t>Miao,Hao</a:t>
            </a:r>
            <a:r>
              <a:rPr lang="en-US" sz="2800" i="1" dirty="0">
                <a:latin typeface="Lato" panose="020F0502020204030203" pitchFamily="34" charset="77"/>
              </a:rPr>
              <a:t> </a:t>
            </a:r>
            <a:r>
              <a:rPr lang="en-US" sz="2800" i="1" dirty="0" err="1">
                <a:latin typeface="Lato" panose="020F0502020204030203" pitchFamily="34" charset="77"/>
              </a:rPr>
              <a:t>Qin,Shirley</a:t>
            </a:r>
            <a:r>
              <a:rPr lang="en-US" sz="2800" i="1" dirty="0">
                <a:latin typeface="Lato" panose="020F0502020204030203" pitchFamily="34" charset="77"/>
              </a:rPr>
              <a:t> </a:t>
            </a:r>
            <a:r>
              <a:rPr lang="en-US" sz="2800" i="1" dirty="0" err="1">
                <a:latin typeface="Lato" panose="020F0502020204030203" pitchFamily="34" charset="77"/>
              </a:rPr>
              <a:t>Zhang,Xiyue</a:t>
            </a:r>
            <a:r>
              <a:rPr lang="en-US" sz="2800" i="1" dirty="0">
                <a:latin typeface="Lato" panose="020F0502020204030203" pitchFamily="34" charset="77"/>
              </a:rPr>
              <a:t> Wang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3" y="5349875"/>
            <a:ext cx="3153230" cy="1060809"/>
          </a:xfrm>
          <a:prstGeom prst="rect">
            <a:avLst/>
          </a:prstGeom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4992958"/>
            <a:ext cx="1360558" cy="17746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46" y="894639"/>
            <a:ext cx="5535949" cy="506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" y="182880"/>
            <a:ext cx="4796705" cy="48936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Pizza Hut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Pizza Hut does not preform well comparing to other pizza restaurant chains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Annual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Substantial downward pressure from the reviews to Pizza Hut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"/>
          <a:stretch>
            <a:fillRect/>
          </a:stretch>
        </p:blipFill>
        <p:spPr bwMode="auto">
          <a:xfrm>
            <a:off x="5452019" y="654299"/>
            <a:ext cx="5644052" cy="465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2880" y="182880"/>
            <a:ext cx="4796705" cy="544764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Pizza Hut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Pizza Hut does not preform well comparing to other pizza restaurant chains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Annual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Substantial downward pressure from the reviews to Pizza Hut 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After subtracting the annual average star of all reviews to the pizza restaurant</a:t>
            </a:r>
            <a:endParaRPr lang="en-US" altLang="zh-CN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"/>
          <a:stretch>
            <a:fillRect/>
          </a:stretch>
        </p:blipFill>
        <p:spPr bwMode="auto">
          <a:xfrm>
            <a:off x="5398362" y="643467"/>
            <a:ext cx="6528842" cy="52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880" y="182880"/>
            <a:ext cx="4796705" cy="30777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Top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10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Pizza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All pizza restaurant franchise receive blow average reviews from their customers</a:t>
            </a:r>
            <a:endParaRPr lang="en-US" altLang="zh-CN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cs"/>
              </a:rPr>
              <a:t>Review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latin typeface="+mn-lt"/>
                <a:ea typeface="+mn-ea"/>
                <a:cs typeface="+mn-cs"/>
              </a:rPr>
              <a:t>Data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latin typeface="+mn-lt"/>
                <a:ea typeface="+mn-ea"/>
                <a:cs typeface="+mn-cs"/>
              </a:rPr>
              <a:t>Cleaning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latin typeface="+mn-lt"/>
                <a:ea typeface="+mn-ea"/>
                <a:cs typeface="+mn-cs"/>
              </a:rPr>
              <a:t>--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latin typeface="+mn-lt"/>
                <a:ea typeface="+mn-ea"/>
                <a:cs typeface="+mn-cs"/>
              </a:rPr>
              <a:t>Pizza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latin typeface="+mn-lt"/>
                <a:ea typeface="+mn-ea"/>
                <a:cs typeface="+mn-cs"/>
              </a:rPr>
              <a:t>Hut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466" y="1474896"/>
            <a:ext cx="10515600" cy="4351338"/>
          </a:xfrm>
        </p:spPr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>
                <a:latin typeface="Lato" panose="020F0502020204030203" pitchFamily="34" charset="0"/>
              </a:rPr>
              <a:t>the</a:t>
            </a:r>
            <a:r>
              <a:rPr lang="zh-CN" altLang="en-US" dirty="0">
                <a:latin typeface="Lato" panose="020F0502020204030203" pitchFamily="34" charset="0"/>
              </a:rPr>
              <a:t> </a:t>
            </a:r>
            <a:r>
              <a:rPr lang="en-US" altLang="zh-CN" dirty="0">
                <a:latin typeface="Lato" panose="020F0502020204030203" pitchFamily="34" charset="0"/>
              </a:rPr>
              <a:t>reviews</a:t>
            </a:r>
            <a:r>
              <a:rPr lang="zh-CN" altLang="en-US" dirty="0">
                <a:latin typeface="Lato" panose="020F0502020204030203" pitchFamily="34" charset="0"/>
              </a:rPr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pizza</a:t>
            </a:r>
            <a:r>
              <a:rPr lang="zh-CN" altLang="en-US" dirty="0"/>
              <a:t> </a:t>
            </a:r>
            <a:r>
              <a:rPr lang="en-US" altLang="zh-CN" dirty="0"/>
              <a:t>restaurant.</a:t>
            </a:r>
          </a:p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Pizza</a:t>
            </a:r>
            <a:r>
              <a:rPr lang="zh-CN" altLang="en-US" dirty="0"/>
              <a:t> </a:t>
            </a:r>
            <a:r>
              <a:rPr lang="en-US" altLang="zh-CN" dirty="0"/>
              <a:t>Hut</a:t>
            </a:r>
          </a:p>
          <a:p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66" y="3247159"/>
            <a:ext cx="1016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‘if’</a:t>
            </a:r>
            <a:r>
              <a:rPr lang="zh-CN" altLang="en-US" dirty="0"/>
              <a:t> </a:t>
            </a:r>
            <a:r>
              <a:rPr lang="en-US" altLang="zh-CN" dirty="0"/>
              <a:t>suggestions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981" y="1790902"/>
            <a:ext cx="10739894" cy="954107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en-US" sz="2800" dirty="0"/>
              <a:t>f they were not up for delivering that late, a curiosity call would be</a:t>
            </a:r>
            <a:r>
              <a:rPr lang="zh-CN" altLang="en-US" sz="2800" dirty="0"/>
              <a:t>     </a:t>
            </a:r>
            <a:r>
              <a:rPr lang="en-US" sz="2800" dirty="0"/>
              <a:t>great so </a:t>
            </a:r>
            <a:r>
              <a:rPr lang="en-US" altLang="zh-CN" sz="2800" dirty="0"/>
              <a:t>I</a:t>
            </a:r>
            <a:r>
              <a:rPr lang="en-US" sz="2800" dirty="0"/>
              <a:t> don't sit at home hungry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9452" y="3398329"/>
            <a:ext cx="7715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sz="2800" dirty="0"/>
              <a:t>f that is peak, the web servers need to be replaced.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543" y="4489339"/>
            <a:ext cx="10739894" cy="954107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sz="2800" dirty="0"/>
              <a:t>f you want a certain pizza then you'll have to make your voice heard or else they'll stick to their usual pepperoni, supreme, and cheese</a:t>
            </a:r>
            <a:r>
              <a:rPr lang="en-US" altLang="zh-CN" sz="2800" dirty="0"/>
              <a:t>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19543" y="3398329"/>
            <a:ext cx="10739894" cy="52322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rono</a:t>
            </a:r>
            <a:r>
              <a:rPr lang="en-US" altLang="zh-CN" dirty="0"/>
              <a:t>u</a:t>
            </a:r>
            <a:r>
              <a:rPr lang="en-US" dirty="0"/>
              <a:t>ns and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dirty="0"/>
              <a:t>helping verbs</a:t>
            </a:r>
          </a:p>
          <a:p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(”not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also’’=&gt;</a:t>
            </a:r>
            <a:r>
              <a:rPr lang="zh-CN" altLang="en-US" dirty="0"/>
              <a:t> </a:t>
            </a:r>
            <a:r>
              <a:rPr lang="en-US" altLang="zh-CN" dirty="0"/>
              <a:t>“…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…”)</a:t>
            </a:r>
          </a:p>
          <a:p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abbreviation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helping</a:t>
            </a:r>
            <a:r>
              <a:rPr lang="zh-CN" altLang="en-US" dirty="0"/>
              <a:t> </a:t>
            </a:r>
            <a:r>
              <a:rPr lang="en-US" altLang="zh-CN" dirty="0"/>
              <a:t>verb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adv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 err="1"/>
              <a:t>notgreat</a:t>
            </a:r>
            <a:endParaRPr lang="en-US" altLang="zh-CN" dirty="0"/>
          </a:p>
          <a:p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punctuation</a:t>
            </a:r>
            <a:r>
              <a:rPr lang="zh-CN" altLang="en-US" dirty="0"/>
              <a:t> </a:t>
            </a:r>
            <a:r>
              <a:rPr lang="en-US" altLang="zh-CN" dirty="0"/>
              <a:t>marks</a:t>
            </a:r>
          </a:p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pizza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 err="1"/>
              <a:t>notgreatpizza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</a:t>
            </a:r>
            <a:r>
              <a:rPr lang="en-US" dirty="0" err="1"/>
              <a:t>ronowns</a:t>
            </a:r>
            <a:r>
              <a:rPr lang="en-US" dirty="0"/>
              <a:t> and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dirty="0"/>
              <a:t>helping verbs</a:t>
            </a:r>
          </a:p>
          <a:p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(”not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also’’)</a:t>
            </a:r>
          </a:p>
          <a:p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abbreviation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helping</a:t>
            </a:r>
            <a:r>
              <a:rPr lang="zh-CN" altLang="en-US" dirty="0"/>
              <a:t> </a:t>
            </a:r>
            <a:r>
              <a:rPr lang="en-US" altLang="zh-CN" dirty="0"/>
              <a:t>verb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adv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 err="1"/>
              <a:t>notgreat</a:t>
            </a:r>
            <a:endParaRPr lang="en-US" altLang="zh-CN" dirty="0"/>
          </a:p>
          <a:p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punctuation</a:t>
            </a:r>
            <a:r>
              <a:rPr lang="zh-CN" altLang="en-US" dirty="0"/>
              <a:t> </a:t>
            </a:r>
            <a:r>
              <a:rPr lang="en-US" altLang="zh-CN" dirty="0"/>
              <a:t>marks</a:t>
            </a:r>
          </a:p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pizza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 err="1"/>
              <a:t>notgreatpizza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3" y="1825625"/>
            <a:ext cx="11447066" cy="1773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50025" y="2109301"/>
            <a:ext cx="44769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91" y="3790196"/>
            <a:ext cx="11447067" cy="150619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54924" y="4054875"/>
            <a:ext cx="241267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03400" y="891122"/>
          <a:ext cx="8369300" cy="22987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pizza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delivery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03400" y="3915309"/>
          <a:ext cx="8369300" cy="2471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8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5" y="214313"/>
            <a:ext cx="35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Noun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Vocabulary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0089" y="3189830"/>
            <a:ext cx="35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Adj</a:t>
            </a:r>
            <a:r>
              <a:rPr lang="zh-CN" altLang="en-US" sz="2800" b="1" dirty="0"/>
              <a:t> </a:t>
            </a:r>
            <a:r>
              <a:rPr lang="en-US" altLang="zh-CN" sz="3200" b="1" dirty="0"/>
              <a:t>Vocabulary</a:t>
            </a:r>
            <a:endParaRPr lang="en-US" sz="32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689" y="503784"/>
            <a:ext cx="35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Not</a:t>
            </a:r>
            <a:r>
              <a:rPr lang="en-US" altLang="zh-CN" sz="2800" b="1" dirty="0"/>
              <a:t>—</a:t>
            </a:r>
            <a:r>
              <a:rPr lang="en-US" altLang="zh-CN" sz="3200" b="1" dirty="0"/>
              <a:t>Vocabulary</a:t>
            </a:r>
            <a:endParaRPr lang="en-US" sz="32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17674" y="1343560"/>
          <a:ext cx="8683624" cy="52286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never</a:t>
                      </a:r>
                      <a:r>
                        <a:rPr lang="en-US" altLang="zh-CN" dirty="0" err="1"/>
                        <a:t>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neveragain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nevercame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nevergot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neverordering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notfeellike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neverever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neverproblem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neverreturn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neverreceived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nevergoing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53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notcare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notwastetime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5FAAB-6D7B-4817-9449-00BE530D1058}"/>
              </a:ext>
            </a:extLst>
          </p:cNvPr>
          <p:cNvSpPr txBox="1"/>
          <p:nvPr/>
        </p:nvSpPr>
        <p:spPr>
          <a:xfrm>
            <a:off x="182880" y="182880"/>
            <a:ext cx="4796705" cy="537070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Future Plan</a:t>
            </a:r>
            <a:r>
              <a:rPr lang="en-US" altLang="zh-CN" dirty="0">
                <a:latin typeface="Lato" panose="020F0502020204030203" pitchFamily="34" charset="0"/>
              </a:rPr>
              <a:t>	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Mining more information from 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Filter out common and useful	 information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  <a:sym typeface="+mn-ea"/>
              </a:rPr>
              <a:t>Use RNN to acquire a new and reliable exact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u="sng" dirty="0">
              <a:latin typeface="Lato" panose="020F0502020204030203" pitchFamily="34" charset="77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  <a:sym typeface="+mn-ea"/>
              </a:rPr>
              <a:t>What kinds of reviews we should pay more attention to?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u="sng" dirty="0">
              <a:latin typeface="Lato" panose="020F0502020204030203" pitchFamily="34" charset="77"/>
            </a:endParaRPr>
          </a:p>
          <a:p>
            <a:endParaRPr lang="en-US" altLang="zh-CN" sz="2800" u="sng" dirty="0">
              <a:latin typeface="Lato" panose="020F0502020204030203" pitchFamily="34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C41CA4E-0887-480B-ACF6-F80617F6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"/>
          <a:stretch>
            <a:fillRect/>
          </a:stretch>
        </p:blipFill>
        <p:spPr bwMode="auto">
          <a:xfrm>
            <a:off x="6096000" y="1272154"/>
            <a:ext cx="5644052" cy="465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6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019" y="1063985"/>
            <a:ext cx="6731833" cy="4351338"/>
          </a:xfrm>
        </p:spPr>
        <p:txBody>
          <a:bodyPr/>
          <a:lstStyle/>
          <a:p>
            <a:endParaRPr lang="en-US" altLang="zh-CN" u="sng" dirty="0">
              <a:latin typeface="Lato" panose="020F0502020204030203" pitchFamily="34" charset="77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46" y="1589086"/>
            <a:ext cx="3621937" cy="2897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80" y="182880"/>
            <a:ext cx="6722887" cy="65836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Yelp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u="sng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77"/>
              </a:rPr>
              <a:t>Yelp is a local business directory service and review site with social networking features. It allows users to give ratings and review businesses.</a:t>
            </a:r>
          </a:p>
          <a:p>
            <a:pPr marL="457200" lvl="2" indent="457200">
              <a:buFont typeface="+mj-lt"/>
              <a:buAutoNum type="arabicPeriod"/>
            </a:pPr>
            <a:endParaRPr lang="en-US" sz="1000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77"/>
              </a:rPr>
              <a:t>Recently, Yelp has released some of its 171 million reviews to the public as a part of the “Yelp Dataset Challenge.”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Dataset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r>
              <a:rPr lang="en-US" altLang="zh-CN" sz="2800" u="sng" dirty="0">
                <a:latin typeface="Lato" panose="020F0502020204030203" pitchFamily="34" charset="77"/>
              </a:rPr>
              <a:t>description: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r>
              <a:rPr lang="en-US" sz="2800" u="sng" dirty="0">
                <a:latin typeface="Lato" panose="020F0502020204030203" pitchFamily="34" charset="77"/>
              </a:rPr>
              <a:t>JSON files </a:t>
            </a:r>
          </a:p>
          <a:p>
            <a:endParaRPr lang="en-US" sz="1000" u="sng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i="1" dirty="0">
                <a:latin typeface="Lato" panose="020F0502020204030203" pitchFamily="34" charset="77"/>
              </a:rPr>
              <a:t>review json</a:t>
            </a:r>
            <a:r>
              <a:rPr lang="en-US" sz="2000" dirty="0">
                <a:latin typeface="Lato" panose="020F0502020204030203" pitchFamily="34" charset="77"/>
              </a:rPr>
              <a:t>:</a:t>
            </a:r>
            <a:r>
              <a:rPr lang="zh-CN" altLang="en-US" sz="2000" dirty="0">
                <a:latin typeface="Lato" panose="020F0502020204030203" pitchFamily="34" charset="77"/>
              </a:rPr>
              <a:t> 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latin typeface="Lato" panose="020F0502020204030203" pitchFamily="34" charset="77"/>
              </a:rPr>
              <a:t>C</a:t>
            </a:r>
            <a:r>
              <a:rPr lang="en-US" sz="2000" dirty="0">
                <a:latin typeface="Lato" panose="020F0502020204030203" pitchFamily="34" charset="77"/>
              </a:rPr>
              <a:t>ontains 6,685,900 reviews</a:t>
            </a:r>
          </a:p>
          <a:p>
            <a:pPr marL="457200" lvl="2" indent="457200">
              <a:buFont typeface="+mj-lt"/>
              <a:buAutoNum type="arabicPeriod"/>
            </a:pPr>
            <a:endParaRPr lang="en-US" sz="1000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i="1" dirty="0" err="1">
                <a:latin typeface="Lato" panose="020F0502020204030203" pitchFamily="34" charset="77"/>
              </a:rPr>
              <a:t>business.json</a:t>
            </a:r>
            <a:r>
              <a:rPr lang="en-US" sz="2000" dirty="0">
                <a:latin typeface="Lato" panose="020F0502020204030203" pitchFamily="34" charset="77"/>
              </a:rPr>
              <a:t>: </a:t>
            </a:r>
            <a:r>
              <a:rPr lang="zh-CN" altLang="en-US" sz="2000" dirty="0"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latin typeface="Lato" panose="020F0502020204030203" pitchFamily="34" charset="77"/>
              </a:rPr>
              <a:t>C</a:t>
            </a:r>
            <a:r>
              <a:rPr lang="en-US" sz="2000" dirty="0">
                <a:latin typeface="Lato" panose="020F0502020204030203" pitchFamily="34" charset="77"/>
              </a:rPr>
              <a:t>ontains information about 192,609 businesses.</a:t>
            </a:r>
          </a:p>
          <a:p>
            <a:pPr marL="457200" lvl="2" indent="457200">
              <a:buFont typeface="+mj-lt"/>
              <a:buAutoNum type="arabicPeriod"/>
            </a:pPr>
            <a:endParaRPr lang="en-US" sz="1000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i="1" dirty="0" err="1">
                <a:latin typeface="Lato" panose="020F0502020204030203" pitchFamily="34" charset="77"/>
              </a:rPr>
              <a:t>user.json</a:t>
            </a:r>
            <a:r>
              <a:rPr lang="en-US" sz="2000" dirty="0">
                <a:latin typeface="Lato" panose="020F0502020204030203" pitchFamily="34" charset="77"/>
              </a:rPr>
              <a:t>: </a:t>
            </a:r>
            <a:r>
              <a:rPr lang="zh-CN" altLang="en-US" sz="2000" dirty="0"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latin typeface="Lato" panose="020F0502020204030203" pitchFamily="34" charset="77"/>
              </a:rPr>
              <a:t>C</a:t>
            </a:r>
            <a:r>
              <a:rPr lang="en-US" sz="2000" dirty="0">
                <a:latin typeface="Lato" panose="020F0502020204030203" pitchFamily="34" charset="77"/>
              </a:rPr>
              <a:t>ontains information about 1,637,138 million users.</a:t>
            </a:r>
          </a:p>
          <a:p>
            <a:pPr marL="457200" lvl="2" indent="457200">
              <a:buFont typeface="+mj-lt"/>
              <a:buAutoNum type="arabicPeriod"/>
            </a:pPr>
            <a:endParaRPr lang="en-US" sz="1000" dirty="0">
              <a:latin typeface="Lato" panose="020F0502020204030203" pitchFamily="34" charset="77"/>
            </a:endParaRPr>
          </a:p>
          <a:p>
            <a:pPr marL="457200" lvl="2" indent="457200">
              <a:buFont typeface="+mj-lt"/>
              <a:buAutoNum type="arabicPeriod"/>
            </a:pPr>
            <a:r>
              <a:rPr lang="en-US" sz="2000" i="1" dirty="0" err="1">
                <a:latin typeface="Lato" panose="020F0502020204030203" pitchFamily="34" charset="77"/>
              </a:rPr>
              <a:t>tip.json</a:t>
            </a:r>
            <a:r>
              <a:rPr lang="en-US" sz="2000" dirty="0">
                <a:latin typeface="Lato" panose="020F0502020204030203" pitchFamily="34" charset="77"/>
              </a:rPr>
              <a:t>: </a:t>
            </a:r>
            <a:r>
              <a:rPr lang="zh-CN" altLang="en-US" sz="2000" dirty="0"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latin typeface="Lato" panose="020F0502020204030203" pitchFamily="34" charset="77"/>
              </a:rPr>
              <a:t>C</a:t>
            </a:r>
            <a:r>
              <a:rPr lang="en-US" sz="2000" dirty="0">
                <a:latin typeface="Lato" panose="020F0502020204030203" pitchFamily="34" charset="77"/>
              </a:rPr>
              <a:t>ontains information about 1,223,094 tips written by users on a business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77"/>
            </a:endParaRPr>
          </a:p>
          <a:p>
            <a:pPr marL="0" lvl="1" indent="457200">
              <a:buFont typeface="+mj-lt"/>
              <a:buAutoNum type="arabicPeriod"/>
            </a:pPr>
            <a:endParaRPr lang="en-US" altLang="zh-CN" sz="2000" dirty="0">
              <a:latin typeface="Lato" panose="020F0502020204030203" pitchFamily="34" charset="77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800" y="226633"/>
            <a:ext cx="1190400" cy="79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6D8653-2130-F041-B440-9C4EA6A6D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73" y="91440"/>
            <a:ext cx="3143555" cy="1453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555B8-5CD5-7648-8CB0-0108903E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515" y="4486636"/>
            <a:ext cx="2366390" cy="1577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2ECE3A-ED7F-D44B-A320-DD79258B2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742" y="6064229"/>
            <a:ext cx="4095979" cy="604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592CE-B24C-064E-A71D-B267DF81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ser-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80" y="833755"/>
            <a:ext cx="7195820" cy="5767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F5EF8-0D0E-48CC-90D3-11F1C577138B}"/>
              </a:ext>
            </a:extLst>
          </p:cNvPr>
          <p:cNvSpPr txBox="1"/>
          <p:nvPr/>
        </p:nvSpPr>
        <p:spPr>
          <a:xfrm>
            <a:off x="182880" y="185397"/>
            <a:ext cx="4796705" cy="22467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Future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Add User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How many reviews did they wrote?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Could active users influence more people?</a:t>
            </a:r>
          </a:p>
          <a:p>
            <a:endParaRPr lang="en-US" altLang="zh-CN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 descr="user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6" y="830245"/>
            <a:ext cx="7245985" cy="580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EA947-3DDA-4DE8-B15F-C9C6A0703E0C}"/>
              </a:ext>
            </a:extLst>
          </p:cNvPr>
          <p:cNvSpPr txBox="1"/>
          <p:nvPr/>
        </p:nvSpPr>
        <p:spPr>
          <a:xfrm>
            <a:off x="182880" y="182880"/>
            <a:ext cx="4796705" cy="335476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Future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Add User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How many reviews did they wrote?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Could active users influence more people?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What do other users think of their reviews?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Is he/she an active user?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77377" y="2119062"/>
            <a:ext cx="4629785" cy="4478655"/>
          </a:xfrm>
        </p:spPr>
        <p:txBody>
          <a:bodyPr>
            <a:normAutofit/>
          </a:bodyPr>
          <a:lstStyle/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ser-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80" y="984885"/>
            <a:ext cx="7112635" cy="5700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455F0-E3D3-4BB5-A202-9035D253EF2C}"/>
              </a:ext>
            </a:extLst>
          </p:cNvPr>
          <p:cNvSpPr txBox="1"/>
          <p:nvPr/>
        </p:nvSpPr>
        <p:spPr>
          <a:xfrm>
            <a:off x="182880" y="185397"/>
            <a:ext cx="4796705" cy="446276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Future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Add User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How many reviews did they wrote?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Could active users influence more people?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What do other users think of their reviews?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Is he/she an active user?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Is he/she an influential user?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endParaRPr lang="en-US" altLang="zh-CN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CDD7-546C-4A95-B021-782A22AB5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2552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601"/>
            <a:ext cx="12259531" cy="7033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6E6BB-2688-4948-B748-68E7D41067B7}"/>
              </a:ext>
            </a:extLst>
          </p:cNvPr>
          <p:cNvSpPr txBox="1"/>
          <p:nvPr/>
        </p:nvSpPr>
        <p:spPr>
          <a:xfrm>
            <a:off x="182880" y="182880"/>
            <a:ext cx="5373858" cy="421653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From the brand perspective, provide useful, analytical insights to pizza restaurant  owners, especially the Top 1 chain restaurant Pizza Hut on Yelp.</a:t>
            </a:r>
          </a:p>
          <a:p>
            <a:endParaRPr lang="en-US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Build a web application that visualizes our analysis and makes it easier to understand for Top 10 pizza restaurant owners in Wisconsin.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Lato" panose="020F0502020204030203" pitchFamily="34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u="sng" dirty="0"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849971-CD61-544F-A5E4-E41BAC185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B60C6-D636-4733-B10C-962BF001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16" y="2125905"/>
            <a:ext cx="9217699" cy="4549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DED46-3805-450D-AEF0-E3B1B2DDFFA1}"/>
              </a:ext>
            </a:extLst>
          </p:cNvPr>
          <p:cNvSpPr txBox="1"/>
          <p:nvPr/>
        </p:nvSpPr>
        <p:spPr>
          <a:xfrm>
            <a:off x="182879" y="182880"/>
            <a:ext cx="4800600" cy="22467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Top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10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383756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3CD274A-B12F-4C58-8246-7252A6772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" r="5922" b="1"/>
          <a:stretch/>
        </p:blipFill>
        <p:spPr>
          <a:xfrm>
            <a:off x="4561049" y="0"/>
            <a:ext cx="7552944" cy="6857990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FFB0B-306D-415B-A533-1AD3E56FE268}"/>
              </a:ext>
            </a:extLst>
          </p:cNvPr>
          <p:cNvSpPr txBox="1"/>
          <p:nvPr/>
        </p:nvSpPr>
        <p:spPr>
          <a:xfrm>
            <a:off x="182879" y="182880"/>
            <a:ext cx="4800600" cy="22467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Top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10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Pizza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endParaRPr lang="en-US" altLang="zh-CN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92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4D3D3-2015-4F23-8E4D-0D09B666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" r="5922" b="1"/>
          <a:stretch/>
        </p:blipFill>
        <p:spPr>
          <a:xfrm>
            <a:off x="4561049" y="0"/>
            <a:ext cx="7552944" cy="6857990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FFB0B-306D-415B-A533-1AD3E56FE268}"/>
              </a:ext>
            </a:extLst>
          </p:cNvPr>
          <p:cNvSpPr txBox="1"/>
          <p:nvPr/>
        </p:nvSpPr>
        <p:spPr>
          <a:xfrm>
            <a:off x="182879" y="182880"/>
            <a:ext cx="4800600" cy="22467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Top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10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Pizza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  <a:endParaRPr lang="zh-CN" altLang="en-US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977E3239-570D-4461-8108-600077CA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18" y="3753133"/>
            <a:ext cx="292949" cy="314041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E409054-4481-48A2-8AA2-EF7EC2D6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996" y="266130"/>
            <a:ext cx="292949" cy="314041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3E76E293-3A53-4F77-A597-252C27F7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70" y="1149243"/>
            <a:ext cx="292949" cy="314041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96EEC6E5-748C-4833-89F7-81A48039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440" y="3345975"/>
            <a:ext cx="292949" cy="314041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4A7CB5CC-10BC-40ED-9AD3-71A70B2C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148" y="4715300"/>
            <a:ext cx="292949" cy="314041"/>
          </a:xfrm>
          <a:prstGeom prst="rect">
            <a:avLst/>
          </a:prstGeom>
        </p:spPr>
      </p:pic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EC1D1A91-3FEC-444B-BD20-EEABD9E8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5" y="6580494"/>
            <a:ext cx="292949" cy="314041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09A50FDE-21D2-4675-9012-C033C240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446" y="6562221"/>
            <a:ext cx="292949" cy="314041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F977C897-C5AB-4534-BB9A-466CF1F5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104" y="4665258"/>
            <a:ext cx="292949" cy="314041"/>
          </a:xfrm>
          <a:prstGeom prst="rect">
            <a:avLst/>
          </a:prstGeom>
        </p:spPr>
      </p:pic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1AF87F0C-EDCE-4119-96CB-393B214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29" y="3753274"/>
            <a:ext cx="292949" cy="314041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053CB7B2-9BC3-4BAE-8BF0-E06CE74B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85" y="3091501"/>
            <a:ext cx="292949" cy="314041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71805A75-4D08-4254-BB35-9BC8A71C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19" y="2354237"/>
            <a:ext cx="292949" cy="314041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DD4DC2C6-1F1B-4B06-8C07-5CA748AD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15" y="4660704"/>
            <a:ext cx="292949" cy="314041"/>
          </a:xfrm>
          <a:prstGeom prst="rect">
            <a:avLst/>
          </a:prstGeom>
        </p:spPr>
      </p:pic>
      <p:pic>
        <p:nvPicPr>
          <p:cNvPr id="19" name="Picture 18" descr="A picture containing food&#10;&#10;Description automatically generated">
            <a:extLst>
              <a:ext uri="{FF2B5EF4-FFF2-40B4-BE49-F238E27FC236}">
                <a16:creationId xmlns:a16="http://schemas.microsoft.com/office/drawing/2014/main" id="{D7CE89C8-39BC-4DA1-BC0E-4F657B40D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361" y="27294"/>
            <a:ext cx="166353" cy="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/>
          <a:stretch>
            <a:fillRect/>
          </a:stretch>
        </p:blipFill>
        <p:spPr bwMode="auto">
          <a:xfrm>
            <a:off x="5072418" y="989394"/>
            <a:ext cx="6881589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302" y="1403995"/>
            <a:ext cx="3140564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kern="1200" dirty="0">
              <a:solidFill>
                <a:srgbClr val="000000"/>
              </a:solidFill>
              <a:latin typeface="Lato" panose="020F0502020204030203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182880"/>
            <a:ext cx="4796705" cy="22467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Top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10</a:t>
            </a:r>
            <a:r>
              <a:rPr lang="zh-CN" altLang="en-US" sz="4000" dirty="0">
                <a:latin typeface="Lato" panose="020F0502020204030203" pitchFamily="34" charset="77"/>
              </a:rPr>
              <a:t> </a:t>
            </a:r>
            <a:r>
              <a:rPr lang="en-US" altLang="zh-CN" sz="4000" dirty="0">
                <a:latin typeface="Lato" panose="020F0502020204030203" pitchFamily="34" charset="77"/>
              </a:rPr>
              <a:t>Pizza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/>
          <a:stretch>
            <a:fillRect/>
          </a:stretch>
        </p:blipFill>
        <p:spPr bwMode="auto">
          <a:xfrm>
            <a:off x="5098678" y="988885"/>
            <a:ext cx="6852125" cy="51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302" y="1403995"/>
            <a:ext cx="3140564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kern="1200" dirty="0">
              <a:solidFill>
                <a:srgbClr val="000000"/>
              </a:solidFill>
              <a:latin typeface="Lato" panose="020F0502020204030203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182880"/>
            <a:ext cx="4796705" cy="363176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Pizza Hut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Pizza Hut does not preform well comparing to other pizza restaurant chains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" y="182880"/>
            <a:ext cx="4796705" cy="477053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Lato" panose="020F0502020204030203" pitchFamily="34" charset="77"/>
              </a:rPr>
              <a:t>Pizza Hut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In Madison</a:t>
            </a:r>
            <a:r>
              <a:rPr lang="zh-CN" altLang="en-US" sz="2800" u="sng" dirty="0">
                <a:latin typeface="Lato" panose="020F0502020204030203" pitchFamily="34" charset="77"/>
              </a:rPr>
              <a:t> </a:t>
            </a:r>
            <a:endParaRPr lang="en-US" altLang="zh-CN" sz="2800" u="sng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Only six of top 10 pizza restaurant chain spread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Lato" panose="020F0502020204030203" pitchFamily="34" charset="0"/>
              </a:rPr>
              <a:t>Pizza Hut has twelve chains here</a:t>
            </a:r>
          </a:p>
          <a:p>
            <a:endParaRPr lang="en-US" altLang="zh-CN" dirty="0"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Pizza Hut does not preform well comparing to other pizza restaurant chains in Madison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Lato" panose="020F0502020204030203" pitchFamily="34" charset="77"/>
              </a:rPr>
              <a:t>Around the 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Lato" panose="020F0502020204030203" pitchFamily="34" charset="0"/>
              </a:rPr>
              <a:t>Stars of reviews are close to each other except in South Carolina</a:t>
            </a:r>
            <a:endParaRPr lang="zh-CN" altLang="en-US" dirty="0">
              <a:solidFill>
                <a:srgbClr val="000000"/>
              </a:solidFill>
              <a:latin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u="sng" dirty="0">
              <a:latin typeface="Lato" panose="020F0502020204030203" pitchFamily="34" charset="7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78" y="702565"/>
            <a:ext cx="5860267" cy="54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821</Words>
  <Application>Microsoft Office PowerPoint</Application>
  <PresentationFormat>Widescreen</PresentationFormat>
  <Paragraphs>237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Office Theme</vt:lpstr>
      <vt:lpstr>Yelp Pizza Restaurants’ Review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Data Cleaning -- Pizza Hut</vt:lpstr>
      <vt:lpstr>Get Basic ‘if’ suggestions</vt:lpstr>
      <vt:lpstr>Further Data Cleaning without if sentences</vt:lpstr>
      <vt:lpstr>Further Data Cleaning without if sentences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</dc:title>
  <dc:creator>浩 秦</dc:creator>
  <cp:lastModifiedBy>秦 浩</cp:lastModifiedBy>
  <cp:revision>32</cp:revision>
  <dcterms:created xsi:type="dcterms:W3CDTF">2019-10-30T04:01:00Z</dcterms:created>
  <dcterms:modified xsi:type="dcterms:W3CDTF">2019-10-30T21:57:19Z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